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861" r:id="rId2"/>
    <p:sldId id="1091" r:id="rId3"/>
    <p:sldId id="1092" r:id="rId4"/>
    <p:sldId id="1093" r:id="rId5"/>
    <p:sldId id="1100" r:id="rId6"/>
    <p:sldId id="1101" r:id="rId7"/>
    <p:sldId id="1103" r:id="rId8"/>
    <p:sldId id="1102" r:id="rId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7500" autoAdjust="0"/>
    <p:restoredTop sz="82480" autoAdjust="0"/>
  </p:normalViewPr>
  <p:slideViewPr>
    <p:cSldViewPr>
      <p:cViewPr varScale="1">
        <p:scale>
          <a:sx n="203" d="100"/>
          <a:sy n="203" d="100"/>
        </p:scale>
        <p:origin x="184" y="376"/>
      </p:cViewPr>
      <p:guideLst>
        <p:guide orient="horz" pos="180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8/11/21</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1314749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9688957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3</a:t>
            </a:fld>
            <a:endParaRPr lang="en-US" dirty="0"/>
          </a:p>
        </p:txBody>
      </p:sp>
    </p:spTree>
    <p:extLst>
      <p:ext uri="{BB962C8B-B14F-4D97-AF65-F5344CB8AC3E}">
        <p14:creationId xmlns:p14="http://schemas.microsoft.com/office/powerpoint/2010/main" val="1282651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4</a:t>
            </a:fld>
            <a:endParaRPr lang="en-US" dirty="0"/>
          </a:p>
        </p:txBody>
      </p:sp>
    </p:spTree>
    <p:extLst>
      <p:ext uri="{BB962C8B-B14F-4D97-AF65-F5344CB8AC3E}">
        <p14:creationId xmlns:p14="http://schemas.microsoft.com/office/powerpoint/2010/main" val="32868139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5</a:t>
            </a:fld>
            <a:endParaRPr lang="en-US" dirty="0"/>
          </a:p>
        </p:txBody>
      </p:sp>
    </p:spTree>
    <p:extLst>
      <p:ext uri="{BB962C8B-B14F-4D97-AF65-F5344CB8AC3E}">
        <p14:creationId xmlns:p14="http://schemas.microsoft.com/office/powerpoint/2010/main" val="4979527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406655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0310363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3F6008AE-3493-5D48-A245-434CAFCA04E8}" type="slidenum">
              <a:rPr lang="en-US" smtClean="0"/>
              <a:pPr/>
              <a:t>8</a:t>
            </a:fld>
            <a:endParaRPr lang="en-US" dirty="0"/>
          </a:p>
        </p:txBody>
      </p:sp>
    </p:spTree>
    <p:extLst>
      <p:ext uri="{BB962C8B-B14F-4D97-AF65-F5344CB8AC3E}">
        <p14:creationId xmlns:p14="http://schemas.microsoft.com/office/powerpoint/2010/main" val="301635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0" y="481236"/>
            <a:ext cx="9144000" cy="409927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mn-lt"/>
                <a:ea typeface="+mn-ea"/>
                <a:cs typeface="+mn-cs"/>
              </a:rPr>
              <a:t>2 Peter 3:1-13</a:t>
            </a: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mn-lt"/>
              <a:ea typeface="+mn-ea"/>
              <a:cs typeface="+mn-cs"/>
            </a:endParaRPr>
          </a:p>
        </p:txBody>
      </p:sp>
    </p:spTree>
    <p:extLst>
      <p:ext uri="{BB962C8B-B14F-4D97-AF65-F5344CB8AC3E}">
        <p14:creationId xmlns:p14="http://schemas.microsoft.com/office/powerpoint/2010/main" val="56144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5750228"/>
          </a:xfrm>
          <a:prstGeom prst="rect">
            <a:avLst/>
          </a:prstGeom>
          <a:noFill/>
          <a:ln w="9525">
            <a:noFill/>
            <a:miter lim="800000"/>
            <a:headEnd/>
            <a:tailEnd/>
          </a:ln>
        </p:spPr>
        <p:txBody>
          <a:bodyPr wrap="square">
            <a:prstTxWarp prst="textNoShape">
              <a:avLst/>
            </a:prstTxWarp>
            <a:spAutoFit/>
          </a:bodyPr>
          <a:lstStyle/>
          <a:p>
            <a:pPr>
              <a:lnSpc>
                <a:spcPct val="110000"/>
              </a:lnSpc>
              <a:spcAft>
                <a:spcPts val="1000"/>
              </a:spcAft>
            </a:pPr>
            <a:r>
              <a:rPr lang="en-AU" sz="2400" b="1"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This is now the second letter that I am writing to you, beloved.  In both of them I am stirring up your sincere mind by way of reminder, </a:t>
            </a:r>
            <a:r>
              <a:rPr lang="en-AU" sz="2400" b="1" baseline="30000" dirty="0">
                <a:solidFill>
                  <a:schemeClr val="bg1"/>
                </a:solidFill>
                <a:latin typeface="Times New Roman" panose="02020603050405020304" pitchFamily="18" charset="0"/>
                <a:ea typeface="Times New Roman" panose="02020603050405020304" pitchFamily="18" charset="0"/>
              </a:rPr>
              <a:t>2 </a:t>
            </a:r>
            <a:r>
              <a:rPr lang="en-AU" sz="2400" dirty="0">
                <a:solidFill>
                  <a:schemeClr val="bg1"/>
                </a:solidFill>
                <a:latin typeface="Times New Roman" panose="02020603050405020304" pitchFamily="18" charset="0"/>
                <a:ea typeface="Times New Roman" panose="02020603050405020304" pitchFamily="18" charset="0"/>
              </a:rPr>
              <a:t>that you should remember the predictions of the holy prophets and the commandment of the Lord and Saviour through your apostles, </a:t>
            </a:r>
            <a:r>
              <a:rPr lang="en-AU" sz="2400" b="1" baseline="30000" dirty="0">
                <a:solidFill>
                  <a:schemeClr val="bg1"/>
                </a:solidFill>
                <a:latin typeface="Times New Roman" panose="02020603050405020304" pitchFamily="18" charset="0"/>
                <a:ea typeface="Times New Roman" panose="02020603050405020304" pitchFamily="18" charset="0"/>
              </a:rPr>
              <a:t>3 </a:t>
            </a:r>
            <a:r>
              <a:rPr lang="en-AU" sz="2400" dirty="0">
                <a:solidFill>
                  <a:schemeClr val="bg1"/>
                </a:solidFill>
                <a:latin typeface="Times New Roman" panose="02020603050405020304" pitchFamily="18" charset="0"/>
                <a:ea typeface="Times New Roman" panose="02020603050405020304" pitchFamily="18" charset="0"/>
              </a:rPr>
              <a:t>knowing this first of all, that scoffers will come in the last days with scoffing, following their own sinful desires.  </a:t>
            </a:r>
            <a:r>
              <a:rPr lang="en-AU" sz="2400" b="1" baseline="30000" dirty="0">
                <a:solidFill>
                  <a:schemeClr val="bg1"/>
                </a:solidFill>
                <a:latin typeface="Times New Roman" panose="02020603050405020304" pitchFamily="18" charset="0"/>
                <a:ea typeface="Times New Roman" panose="02020603050405020304" pitchFamily="18" charset="0"/>
              </a:rPr>
              <a:t>4 </a:t>
            </a:r>
            <a:r>
              <a:rPr lang="en-AU" sz="2400" dirty="0">
                <a:solidFill>
                  <a:schemeClr val="bg1"/>
                </a:solidFill>
                <a:latin typeface="Times New Roman" panose="02020603050405020304" pitchFamily="18" charset="0"/>
                <a:ea typeface="Times New Roman" panose="02020603050405020304" pitchFamily="18" charset="0"/>
              </a:rPr>
              <a:t>They will say, “Where is the promise of his coming?  For ever since the fathers fell asleep, all things are continuing as they were from the beginning of creation.”  </a:t>
            </a:r>
            <a:r>
              <a:rPr lang="en-AU" sz="2400" b="1" baseline="30000" dirty="0">
                <a:solidFill>
                  <a:schemeClr val="bg1"/>
                </a:solidFill>
                <a:latin typeface="Times New Roman" panose="02020603050405020304" pitchFamily="18" charset="0"/>
                <a:ea typeface="Times New Roman" panose="02020603050405020304" pitchFamily="18" charset="0"/>
              </a:rPr>
              <a:t>5 </a:t>
            </a:r>
            <a:r>
              <a:rPr lang="en-AU" sz="2400" dirty="0">
                <a:solidFill>
                  <a:schemeClr val="bg1"/>
                </a:solidFill>
                <a:latin typeface="Times New Roman" panose="02020603050405020304" pitchFamily="18" charset="0"/>
                <a:ea typeface="Times New Roman" panose="02020603050405020304" pitchFamily="18" charset="0"/>
              </a:rPr>
              <a:t>For they deliberately overlook this fact, that the heavens existed long ago, and the earth was formed out of water and through water by the word of God, </a:t>
            </a:r>
            <a:r>
              <a:rPr lang="en-AU" sz="2400" b="1" baseline="30000" dirty="0">
                <a:solidFill>
                  <a:schemeClr val="bg1"/>
                </a:solidFill>
                <a:latin typeface="Times New Roman" panose="02020603050405020304" pitchFamily="18" charset="0"/>
                <a:ea typeface="Times New Roman" panose="02020603050405020304" pitchFamily="18" charset="0"/>
              </a:rPr>
              <a:t>6 </a:t>
            </a:r>
            <a:r>
              <a:rPr lang="en-AU" sz="2400" dirty="0">
                <a:solidFill>
                  <a:schemeClr val="bg1"/>
                </a:solidFill>
                <a:latin typeface="Times New Roman" panose="02020603050405020304" pitchFamily="18" charset="0"/>
                <a:ea typeface="Times New Roman" panose="02020603050405020304" pitchFamily="18" charset="0"/>
              </a:rPr>
              <a:t>and that by means of these the world that then existed was deluged with water and perished.  </a:t>
            </a:r>
            <a:r>
              <a:rPr lang="en-AU" sz="2400" b="1" baseline="30000" dirty="0">
                <a:solidFill>
                  <a:schemeClr val="bg1"/>
                </a:solidFill>
                <a:latin typeface="Times New Roman" panose="02020603050405020304" pitchFamily="18" charset="0"/>
                <a:ea typeface="Times New Roman" panose="02020603050405020304" pitchFamily="18" charset="0"/>
              </a:rPr>
              <a:t>7 </a:t>
            </a:r>
            <a:r>
              <a:rPr lang="en-AU" sz="2400" dirty="0">
                <a:solidFill>
                  <a:schemeClr val="bg1"/>
                </a:solidFill>
                <a:latin typeface="Times New Roman" panose="02020603050405020304" pitchFamily="18" charset="0"/>
                <a:ea typeface="Times New Roman" panose="02020603050405020304" pitchFamily="18" charset="0"/>
              </a:rPr>
              <a:t>But by the same word the heavens and earth that now exist are stored up for fire, being kept until the day of judgment and destruction of the ungodly.</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943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3455754"/>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8 </a:t>
            </a:r>
            <a:r>
              <a:rPr lang="en-AU" sz="2400" dirty="0">
                <a:solidFill>
                  <a:schemeClr val="bg1"/>
                </a:solidFill>
                <a:latin typeface="Times New Roman" panose="02020603050405020304" pitchFamily="18" charset="0"/>
                <a:ea typeface="Times New Roman" panose="02020603050405020304" pitchFamily="18" charset="0"/>
              </a:rPr>
              <a:t>But do not overlook this one fact, beloved, that with the Lord one day is as a thousand years, and a thousand years as one day.  </a:t>
            </a:r>
            <a:r>
              <a:rPr lang="en-AU" sz="2400" b="1" baseline="30000" dirty="0">
                <a:solidFill>
                  <a:schemeClr val="bg1"/>
                </a:solidFill>
                <a:latin typeface="Times New Roman" panose="02020603050405020304" pitchFamily="18" charset="0"/>
                <a:ea typeface="Times New Roman" panose="02020603050405020304" pitchFamily="18" charset="0"/>
              </a:rPr>
              <a:t>9 </a:t>
            </a:r>
            <a:r>
              <a:rPr lang="en-AU" sz="2400" dirty="0">
                <a:solidFill>
                  <a:schemeClr val="bg1"/>
                </a:solidFill>
                <a:latin typeface="Times New Roman" panose="02020603050405020304" pitchFamily="18" charset="0"/>
                <a:ea typeface="Times New Roman" panose="02020603050405020304" pitchFamily="18" charset="0"/>
              </a:rPr>
              <a:t>The Lord is not slow to fulfill his promise as some count slowness, but is patient toward you, not wishing that any should perish, but that all should reach repentance.  </a:t>
            </a:r>
            <a:r>
              <a:rPr lang="en-AU" sz="2400" b="1" baseline="30000" dirty="0">
                <a:solidFill>
                  <a:schemeClr val="bg1"/>
                </a:solidFill>
                <a:latin typeface="Times New Roman" panose="02020603050405020304" pitchFamily="18" charset="0"/>
                <a:ea typeface="Times New Roman" panose="02020603050405020304" pitchFamily="18" charset="0"/>
              </a:rPr>
              <a:t>10 </a:t>
            </a:r>
            <a:r>
              <a:rPr lang="en-AU" sz="2400" dirty="0">
                <a:solidFill>
                  <a:schemeClr val="bg1"/>
                </a:solidFill>
                <a:latin typeface="Times New Roman" panose="02020603050405020304" pitchFamily="18" charset="0"/>
                <a:ea typeface="Times New Roman" panose="02020603050405020304" pitchFamily="18" charset="0"/>
              </a:rPr>
              <a:t>But the day of the Lord will come like a thief, and then the heavens will pass away with a roar, and the heavenly bodies will be burned up and dissolved, and the earth and the works that are done on it will be exposed.</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4176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2444" y="0"/>
            <a:ext cx="9144000" cy="2606291"/>
          </a:xfrm>
          <a:prstGeom prst="rect">
            <a:avLst/>
          </a:prstGeom>
          <a:noFill/>
          <a:ln w="9525">
            <a:noFill/>
            <a:miter lim="800000"/>
            <a:headEnd/>
            <a:tailEnd/>
          </a:ln>
        </p:spPr>
        <p:txBody>
          <a:bodyPr wrap="square">
            <a:prstTxWarp prst="textNoShape">
              <a:avLst/>
            </a:prstTxWarp>
            <a:spAutoFit/>
          </a:bodyPr>
          <a:lstStyle/>
          <a:p>
            <a:pPr>
              <a:lnSpc>
                <a:spcPct val="115000"/>
              </a:lnSpc>
              <a:spcAft>
                <a:spcPts val="1000"/>
              </a:spcAft>
            </a:pPr>
            <a:r>
              <a:rPr lang="en-AU" sz="2400" b="1" baseline="30000" dirty="0">
                <a:solidFill>
                  <a:schemeClr val="bg1"/>
                </a:solidFill>
                <a:latin typeface="Times New Roman" panose="02020603050405020304" pitchFamily="18" charset="0"/>
                <a:ea typeface="Times New Roman" panose="02020603050405020304" pitchFamily="18" charset="0"/>
              </a:rPr>
              <a:t>11 </a:t>
            </a:r>
            <a:r>
              <a:rPr lang="en-AU" sz="2400" dirty="0">
                <a:solidFill>
                  <a:schemeClr val="bg1"/>
                </a:solidFill>
                <a:latin typeface="Times New Roman" panose="02020603050405020304" pitchFamily="18" charset="0"/>
                <a:ea typeface="Times New Roman" panose="02020603050405020304" pitchFamily="18" charset="0"/>
              </a:rPr>
              <a:t>Since all these things are thus to be dissolved, what sort of people ought you to be in lives of holiness and godliness, </a:t>
            </a:r>
            <a:r>
              <a:rPr lang="en-AU" sz="2400" b="1" baseline="30000" dirty="0">
                <a:solidFill>
                  <a:schemeClr val="bg1"/>
                </a:solidFill>
                <a:latin typeface="Times New Roman" panose="02020603050405020304" pitchFamily="18" charset="0"/>
                <a:ea typeface="Times New Roman" panose="02020603050405020304" pitchFamily="18" charset="0"/>
              </a:rPr>
              <a:t>12 </a:t>
            </a:r>
            <a:r>
              <a:rPr lang="en-AU" sz="2400" dirty="0">
                <a:solidFill>
                  <a:schemeClr val="bg1"/>
                </a:solidFill>
                <a:latin typeface="Times New Roman" panose="02020603050405020304" pitchFamily="18" charset="0"/>
                <a:ea typeface="Times New Roman" panose="02020603050405020304" pitchFamily="18" charset="0"/>
              </a:rPr>
              <a:t>waiting for and hastening the coming of the day of God, because of which the heavens will be set on fire and dissolved, and the heavenly bodies will melt as they burn!  </a:t>
            </a:r>
            <a:r>
              <a:rPr lang="en-AU" sz="2400" b="1" baseline="30000" dirty="0">
                <a:solidFill>
                  <a:schemeClr val="bg1"/>
                </a:solidFill>
                <a:latin typeface="Times New Roman" panose="02020603050405020304" pitchFamily="18" charset="0"/>
                <a:ea typeface="Times New Roman" panose="02020603050405020304" pitchFamily="18" charset="0"/>
              </a:rPr>
              <a:t>13 </a:t>
            </a:r>
            <a:r>
              <a:rPr lang="en-AU" sz="2400" dirty="0">
                <a:solidFill>
                  <a:schemeClr val="bg1"/>
                </a:solidFill>
                <a:latin typeface="Times New Roman" panose="02020603050405020304" pitchFamily="18" charset="0"/>
                <a:ea typeface="Times New Roman" panose="02020603050405020304" pitchFamily="18" charset="0"/>
              </a:rPr>
              <a:t>But according to his promise we are waiting for new heavens and a new earth in which righteousness dwells.</a:t>
            </a:r>
            <a:r>
              <a:rPr lang="en-AU" sz="2400" dirty="0">
                <a:solidFill>
                  <a:schemeClr val="bg1"/>
                </a:solidFill>
              </a:rPr>
              <a:t> </a:t>
            </a:r>
            <a:endParaRPr lang="en-AU" sz="24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12980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&amp; “The Coming Judgment” – An encouragement to the Faithfull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blessing to be “The Beloved”</a:t>
            </a:r>
          </a:p>
        </p:txBody>
      </p:sp>
      <p:sp>
        <p:nvSpPr>
          <p:cNvPr id="5" name="Rectangle 4">
            <a:extLst>
              <a:ext uri="{FF2B5EF4-FFF2-40B4-BE49-F238E27FC236}">
                <a16:creationId xmlns:a16="http://schemas.microsoft.com/office/drawing/2014/main" id="{F01C0CE5-7C6F-E14D-BF62-558B13E7DAB4}"/>
              </a:ext>
            </a:extLst>
          </p:cNvPr>
          <p:cNvSpPr/>
          <p:nvPr/>
        </p:nvSpPr>
        <p:spPr>
          <a:xfrm>
            <a:off x="0" y="625334"/>
            <a:ext cx="9144000" cy="584775"/>
          </a:xfrm>
          <a:prstGeom prst="rect">
            <a:avLst/>
          </a:prstGeom>
          <a:solidFill>
            <a:schemeClr val="bg1"/>
          </a:solidFill>
        </p:spPr>
        <p:txBody>
          <a:bodyPr wrap="square">
            <a:spAutoFit/>
          </a:bodyPr>
          <a:lstStyle/>
          <a:p>
            <a:pPr algn="ct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3:1 (ESV)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I am stirring up your sincere mind by way of reminder</a:t>
            </a:r>
          </a:p>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3:1 (NIV84)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….I have written both of them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as reminders</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to stimulate you</a:t>
            </a:r>
            <a:r>
              <a:rPr lang="en-AU" sz="1600" dirty="0">
                <a:latin typeface="Comic Sans MS" panose="030F0902030302020204" pitchFamily="66" charset="0"/>
                <a:ea typeface="Times New Roman" panose="02020603050405020304" pitchFamily="18" charset="0"/>
                <a:cs typeface="Times New Roman" panose="02020603050405020304" pitchFamily="18" charset="0"/>
              </a:rPr>
              <a:t> to</a:t>
            </a:r>
            <a:r>
              <a:rPr lang="en-AU" sz="1600" u="sng" dirty="0">
                <a:latin typeface="Comic Sans MS" panose="030F0902030302020204" pitchFamily="66" charset="0"/>
                <a:ea typeface="Times New Roman" panose="02020603050405020304" pitchFamily="18" charset="0"/>
                <a:cs typeface="Times New Roman" panose="02020603050405020304" pitchFamily="18" charset="0"/>
              </a:rPr>
              <a:t> wholesome thinking</a:t>
            </a:r>
            <a:r>
              <a:rPr lang="en-AU" sz="1600" dirty="0">
                <a:latin typeface="Comic Sans MS" panose="030F0902030302020204" pitchFamily="66" charset="0"/>
                <a:ea typeface="Times New Roman" panose="02020603050405020304" pitchFamily="18" charset="0"/>
                <a:cs typeface="Times New Roman" panose="02020603050405020304" pitchFamily="18" charset="0"/>
              </a:rPr>
              <a:t>.</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7" name="TextBox 6">
            <a:extLst>
              <a:ext uri="{FF2B5EF4-FFF2-40B4-BE49-F238E27FC236}">
                <a16:creationId xmlns:a16="http://schemas.microsoft.com/office/drawing/2014/main" id="{61C363AF-47CC-6044-8ECB-973F6E22060B}"/>
              </a:ext>
            </a:extLst>
          </p:cNvPr>
          <p:cNvSpPr txBox="1"/>
          <p:nvPr/>
        </p:nvSpPr>
        <p:spPr>
          <a:xfrm>
            <a:off x="0" y="1210109"/>
            <a:ext cx="9141143"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If false teachers are like weeds that invade and choke out a fruitful crop, wholesome thinking is like a selective herbicide that will protect the crop from weeds</a:t>
            </a:r>
          </a:p>
        </p:txBody>
      </p:sp>
      <p:sp>
        <p:nvSpPr>
          <p:cNvPr id="8" name="TextBox 7">
            <a:extLst>
              <a:ext uri="{FF2B5EF4-FFF2-40B4-BE49-F238E27FC236}">
                <a16:creationId xmlns:a16="http://schemas.microsoft.com/office/drawing/2014/main" id="{8C25A64B-CB03-BB4B-AEA0-2F3A1A9BE066}"/>
              </a:ext>
            </a:extLst>
          </p:cNvPr>
          <p:cNvSpPr txBox="1"/>
          <p:nvPr/>
        </p:nvSpPr>
        <p:spPr>
          <a:xfrm>
            <a:off x="179512" y="3001516"/>
            <a:ext cx="8532440" cy="646331"/>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The pure solid rock Word of God is like a herbicide that knocks out false teachers (weeds), and fertiliser that invigorates faith.</a:t>
            </a:r>
          </a:p>
        </p:txBody>
      </p:sp>
      <p:sp>
        <p:nvSpPr>
          <p:cNvPr id="9" name="TextBox 8">
            <a:extLst>
              <a:ext uri="{FF2B5EF4-FFF2-40B4-BE49-F238E27FC236}">
                <a16:creationId xmlns:a16="http://schemas.microsoft.com/office/drawing/2014/main" id="{18F82E53-3FF0-F64E-AEDC-F53AE2BCD75A}"/>
              </a:ext>
            </a:extLst>
          </p:cNvPr>
          <p:cNvSpPr txBox="1"/>
          <p:nvPr/>
        </p:nvSpPr>
        <p:spPr>
          <a:xfrm>
            <a:off x="1" y="1792615"/>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To stir up a sincere mind / Stimulated to wholesome thinking: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970A257-7D64-8A4A-B412-0FAFD1806D59}"/>
              </a:ext>
            </a:extLst>
          </p:cNvPr>
          <p:cNvSpPr txBox="1"/>
          <p:nvPr/>
        </p:nvSpPr>
        <p:spPr>
          <a:xfrm>
            <a:off x="158247" y="2048330"/>
            <a:ext cx="8937891" cy="1200329"/>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won’t get a foothold in the church if wholesome thinking is what we do.</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encourage logic and reason uninfluenced (not misled) by what the flesh craves.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Informed by the Pure Word of God (not a distortion of the Word)</a:t>
            </a:r>
          </a:p>
          <a:p>
            <a:pPr marL="285750" indent="-285750">
              <a:buFont typeface="Arial" panose="020B0604020202020204" pitchFamily="34" charset="0"/>
              <a:buChar char="•"/>
            </a:pPr>
            <a:endParaRPr lang="en-AU"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D3241679-B4F5-FA4F-BDAA-6322DDFD83E7}"/>
              </a:ext>
            </a:extLst>
          </p:cNvPr>
          <p:cNvSpPr/>
          <p:nvPr/>
        </p:nvSpPr>
        <p:spPr>
          <a:xfrm>
            <a:off x="1577405" y="3647847"/>
            <a:ext cx="5736654" cy="584775"/>
          </a:xfrm>
          <a:prstGeom prst="rect">
            <a:avLst/>
          </a:prstGeom>
          <a:solidFill>
            <a:schemeClr val="bg1"/>
          </a:solidFill>
        </p:spPr>
        <p:txBody>
          <a:bodyPr wrap="square">
            <a:spAutoFit/>
          </a:bodyPr>
          <a:lstStyle/>
          <a:p>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knowing this first of all, that scoffers will come in the last days with scoffing, following their own sinful desires.</a:t>
            </a:r>
            <a:endParaRPr lang="en-AU" sz="1600" dirty="0">
              <a:latin typeface="Comic Sans MS" panose="030F0902030302020204" pitchFamily="66" charset="0"/>
              <a:ea typeface="Times New Roman" panose="02020603050405020304" pitchFamily="18" charset="0"/>
            </a:endParaRPr>
          </a:p>
        </p:txBody>
      </p:sp>
      <p:sp>
        <p:nvSpPr>
          <p:cNvPr id="14" name="TextBox 13">
            <a:extLst>
              <a:ext uri="{FF2B5EF4-FFF2-40B4-BE49-F238E27FC236}">
                <a16:creationId xmlns:a16="http://schemas.microsoft.com/office/drawing/2014/main" id="{10338A4F-9732-2746-A5BE-A3E39AC93F11}"/>
              </a:ext>
            </a:extLst>
          </p:cNvPr>
          <p:cNvSpPr txBox="1"/>
          <p:nvPr/>
        </p:nvSpPr>
        <p:spPr>
          <a:xfrm>
            <a:off x="6264" y="4241453"/>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Scoffers say “Don’t expect Jesus any time soon....”  &amp; follow their own sinful desires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CF4C901-0B85-564E-8E00-2F7230C91CF9}"/>
              </a:ext>
            </a:extLst>
          </p:cNvPr>
          <p:cNvSpPr txBox="1"/>
          <p:nvPr/>
        </p:nvSpPr>
        <p:spPr>
          <a:xfrm>
            <a:off x="12527" y="4523243"/>
            <a:ext cx="9125210" cy="646331"/>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He would be a long time coming;   A surprise return;   Many not ready</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Scoffers believe “What has been, will continue to be.” </a:t>
            </a:r>
          </a:p>
        </p:txBody>
      </p:sp>
    </p:spTree>
    <p:extLst>
      <p:ext uri="{BB962C8B-B14F-4D97-AF65-F5344CB8AC3E}">
        <p14:creationId xmlns:p14="http://schemas.microsoft.com/office/powerpoint/2010/main" val="3672942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0">
                                            <p:txEl>
                                              <p:pRg st="1" end="1"/>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4"/>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5">
                                            <p:txEl>
                                              <p:pRg st="0" end="0"/>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P spid="5" grpId="0" animBg="1"/>
      <p:bldP spid="7" grpId="0"/>
      <p:bldP spid="8" grpId="0"/>
      <p:bldP spid="9" grpId="0"/>
      <p:bldP spid="10" grpId="0" uiExpand="1" build="p"/>
      <p:bldP spid="12" grpId="0" animBg="1"/>
      <p:bldP spid="14" grpId="0"/>
      <p:bldP spid="1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D4B2796E-74A1-1B42-9DA2-4A32C788AA24}"/>
              </a:ext>
            </a:extLst>
          </p:cNvPr>
          <p:cNvSpPr/>
          <p:nvPr/>
        </p:nvSpPr>
        <p:spPr>
          <a:xfrm>
            <a:off x="35496" y="1"/>
            <a:ext cx="9073008" cy="1733808"/>
          </a:xfrm>
          <a:prstGeom prst="rect">
            <a:avLst/>
          </a:prstGeom>
          <a:solidFill>
            <a:schemeClr val="bg1"/>
          </a:solidFill>
        </p:spPr>
        <p:txBody>
          <a:bodyPr wrap="square">
            <a:spAutoFit/>
          </a:bodyPr>
          <a:lstStyle/>
          <a:p>
            <a:r>
              <a:rPr lang="en-AU" sz="2000" dirty="0">
                <a:latin typeface="Times New Roman" panose="02020603050405020304" pitchFamily="18" charset="0"/>
                <a:ea typeface="Times New Roman" panose="02020603050405020304" pitchFamily="18" charset="0"/>
              </a:rPr>
              <a:t>Genesis 1:1–2 (ESV) </a:t>
            </a:r>
          </a:p>
          <a:p>
            <a:endParaRPr lang="en-AU" sz="2000" b="1" baseline="30000" dirty="0">
              <a:latin typeface="Times New Roman" panose="02020603050405020304" pitchFamily="18" charset="0"/>
              <a:cs typeface="Times New Roman" panose="02020603050405020304" pitchFamily="18" charset="0"/>
            </a:endParaRPr>
          </a:p>
          <a:p>
            <a:r>
              <a:rPr lang="en-AU" sz="2000" b="1" baseline="30000" dirty="0">
                <a:latin typeface="Comic Sans MS" panose="030F0902030302020204" pitchFamily="66" charset="0"/>
                <a:cs typeface="Times New Roman" panose="02020603050405020304" pitchFamily="18" charset="0"/>
              </a:rPr>
              <a:t>1 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In the beginning, God created the heavens and the earth.  </a:t>
            </a:r>
          </a:p>
          <a:p>
            <a:endPar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endParaRPr>
          </a:p>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The earth was without form and void, and darkness was over the face of the deep.  And the Spirit of God was hovering over the face of the waters.</a:t>
            </a:r>
            <a:endParaRPr lang="en-AU" sz="2000" dirty="0">
              <a:latin typeface="Comic Sans MS" panose="030F0902030302020204" pitchFamily="66" charset="0"/>
              <a:ea typeface="Times New Roman" panose="02020603050405020304" pitchFamily="18" charset="0"/>
            </a:endParaRPr>
          </a:p>
        </p:txBody>
      </p:sp>
      <p:sp>
        <p:nvSpPr>
          <p:cNvPr id="3" name="Rectangle 2">
            <a:extLst>
              <a:ext uri="{FF2B5EF4-FFF2-40B4-BE49-F238E27FC236}">
                <a16:creationId xmlns:a16="http://schemas.microsoft.com/office/drawing/2014/main" id="{7DC23F2E-1584-B946-858A-8590E8139551}"/>
              </a:ext>
            </a:extLst>
          </p:cNvPr>
          <p:cNvSpPr/>
          <p:nvPr/>
        </p:nvSpPr>
        <p:spPr>
          <a:xfrm>
            <a:off x="-2182" y="2569468"/>
            <a:ext cx="9073008" cy="1938992"/>
          </a:xfrm>
          <a:prstGeom prst="rect">
            <a:avLst/>
          </a:prstGeom>
          <a:solidFill>
            <a:schemeClr val="bg1"/>
          </a:solidFill>
        </p:spPr>
        <p:txBody>
          <a:bodyPr wrap="square">
            <a:spAutoFit/>
          </a:bodyPr>
          <a:lstStyle/>
          <a:p>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2 Peter 3:5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For they deliberately overlook this fact, that the heavens existed long ago, and the earth was formed out of water and through water by the word of God,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6 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and that by means of these the world that then existed was deluged with water and perished.  </a:t>
            </a:r>
            <a:r>
              <a:rPr lang="en-AU" sz="2000" b="1" baseline="30000" dirty="0">
                <a:latin typeface="Comic Sans MS" panose="030F0902030302020204" pitchFamily="66" charset="0"/>
                <a:ea typeface="Times New Roman" panose="02020603050405020304" pitchFamily="18" charset="0"/>
                <a:cs typeface="Times New Roman" panose="02020603050405020304" pitchFamily="18" charset="0"/>
              </a:rPr>
              <a:t>7 </a:t>
            </a:r>
            <a:r>
              <a:rPr lang="en-AU" sz="2000" dirty="0">
                <a:latin typeface="Comic Sans MS" panose="030F0902030302020204" pitchFamily="66" charset="0"/>
                <a:ea typeface="Times New Roman" panose="02020603050405020304" pitchFamily="18" charset="0"/>
                <a:cs typeface="Times New Roman" panose="02020603050405020304" pitchFamily="18" charset="0"/>
              </a:rPr>
              <a:t>But by the same word the heavens and earth that now exist are stored up for fire, being kept until the day of judgment and destruction of the ungodly.</a:t>
            </a:r>
            <a:endParaRPr lang="en-AU" sz="2000" dirty="0">
              <a:latin typeface="Comic Sans MS" panose="030F0902030302020204" pitchFamily="66" charset="0"/>
              <a:ea typeface="Times New Roman" panose="02020603050405020304" pitchFamily="18" charset="0"/>
            </a:endParaRPr>
          </a:p>
        </p:txBody>
      </p:sp>
    </p:spTree>
    <p:extLst>
      <p:ext uri="{BB962C8B-B14F-4D97-AF65-F5344CB8AC3E}">
        <p14:creationId xmlns:p14="http://schemas.microsoft.com/office/powerpoint/2010/main" val="12106929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&amp; “The Coming Judgment” – An encouragement to the Faithfull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blessing to be “The Beloved”</a:t>
            </a:r>
          </a:p>
        </p:txBody>
      </p:sp>
      <p:sp>
        <p:nvSpPr>
          <p:cNvPr id="8" name="TextBox 7">
            <a:extLst>
              <a:ext uri="{FF2B5EF4-FFF2-40B4-BE49-F238E27FC236}">
                <a16:creationId xmlns:a16="http://schemas.microsoft.com/office/drawing/2014/main" id="{8C25A64B-CB03-BB4B-AEA0-2F3A1A9BE066}"/>
              </a:ext>
            </a:extLst>
          </p:cNvPr>
          <p:cNvSpPr txBox="1"/>
          <p:nvPr/>
        </p:nvSpPr>
        <p:spPr>
          <a:xfrm>
            <a:off x="179512" y="1622442"/>
            <a:ext cx="8532440" cy="646331"/>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The pure solid rock Word of God is like a herbicide that knocks out false teachers (weeds), and fertiliser that invigorates faith.</a:t>
            </a:r>
          </a:p>
        </p:txBody>
      </p:sp>
      <p:sp>
        <p:nvSpPr>
          <p:cNvPr id="9" name="TextBox 8">
            <a:extLst>
              <a:ext uri="{FF2B5EF4-FFF2-40B4-BE49-F238E27FC236}">
                <a16:creationId xmlns:a16="http://schemas.microsoft.com/office/drawing/2014/main" id="{18F82E53-3FF0-F64E-AEDC-F53AE2BCD75A}"/>
              </a:ext>
            </a:extLst>
          </p:cNvPr>
          <p:cNvSpPr txBox="1"/>
          <p:nvPr/>
        </p:nvSpPr>
        <p:spPr>
          <a:xfrm>
            <a:off x="6264" y="494999"/>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To stir up a sincere mind / Stimulated to wholesome thinking: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970A257-7D64-8A4A-B412-0FAFD1806D59}"/>
              </a:ext>
            </a:extLst>
          </p:cNvPr>
          <p:cNvSpPr txBox="1"/>
          <p:nvPr/>
        </p:nvSpPr>
        <p:spPr>
          <a:xfrm>
            <a:off x="164510" y="719936"/>
            <a:ext cx="8937891" cy="1200329"/>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won’t get a foothold in the church if wholesome thinking is what we do.</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encourage logic and reason uninfluenced (not misled) by what the flesh craves.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Informed by the Pure Word of God (not a distortion of the Word)</a:t>
            </a:r>
          </a:p>
          <a:p>
            <a:pPr marL="285750" indent="-285750">
              <a:buFont typeface="Arial" panose="020B0604020202020204" pitchFamily="34" charset="0"/>
              <a:buChar char="•"/>
            </a:pP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0338A4F-9732-2746-A5BE-A3E39AC93F11}"/>
              </a:ext>
            </a:extLst>
          </p:cNvPr>
          <p:cNvSpPr txBox="1"/>
          <p:nvPr/>
        </p:nvSpPr>
        <p:spPr>
          <a:xfrm>
            <a:off x="0" y="2273154"/>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Scoffers say “Don’t expect Jesus any time soon....”  &amp; follow their own sinful desires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CF4C901-0B85-564E-8E00-2F7230C91CF9}"/>
              </a:ext>
            </a:extLst>
          </p:cNvPr>
          <p:cNvSpPr txBox="1"/>
          <p:nvPr/>
        </p:nvSpPr>
        <p:spPr>
          <a:xfrm>
            <a:off x="6263" y="2554944"/>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He would be a long time coming;   A surprise return;   Many not ready</a:t>
            </a:r>
          </a:p>
        </p:txBody>
      </p:sp>
      <p:sp>
        <p:nvSpPr>
          <p:cNvPr id="17" name="TextBox 16">
            <a:extLst>
              <a:ext uri="{FF2B5EF4-FFF2-40B4-BE49-F238E27FC236}">
                <a16:creationId xmlns:a16="http://schemas.microsoft.com/office/drawing/2014/main" id="{BFD8357B-9627-8240-A561-9A7E0C35E32A}"/>
              </a:ext>
            </a:extLst>
          </p:cNvPr>
          <p:cNvSpPr txBox="1"/>
          <p:nvPr/>
        </p:nvSpPr>
        <p:spPr>
          <a:xfrm>
            <a:off x="0" y="2830562"/>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Through the Word of God, the world was created and through His Word, it will be destroyed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0DA47112-CE29-2245-A63B-9EF62D3B84CF}"/>
              </a:ext>
            </a:extLst>
          </p:cNvPr>
          <p:cNvSpPr txBox="1"/>
          <p:nvPr/>
        </p:nvSpPr>
        <p:spPr>
          <a:xfrm>
            <a:off x="-1" y="3210447"/>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Do not overlook (miss the significance) of the fact:  for God </a:t>
            </a:r>
            <a:r>
              <a:rPr lang="en-AU" dirty="0" err="1">
                <a:solidFill>
                  <a:srgbClr val="FFFF00"/>
                </a:solidFill>
                <a:latin typeface="Times New Roman" panose="02020603050405020304" pitchFamily="18" charset="0"/>
                <a:cs typeface="Times New Roman" panose="02020603050405020304" pitchFamily="18" charset="0"/>
              </a:rPr>
              <a:t>1day</a:t>
            </a:r>
            <a:r>
              <a:rPr lang="en-AU" dirty="0">
                <a:solidFill>
                  <a:srgbClr val="FFFF00"/>
                </a:solidFill>
                <a:latin typeface="Times New Roman" panose="02020603050405020304" pitchFamily="18" charset="0"/>
                <a:cs typeface="Times New Roman" panose="02020603050405020304" pitchFamily="18" charset="0"/>
              </a:rPr>
              <a:t> =</a:t>
            </a:r>
            <a:r>
              <a:rPr lang="en-AU" dirty="0" err="1">
                <a:solidFill>
                  <a:srgbClr val="FFFF00"/>
                </a:solidFill>
                <a:latin typeface="Times New Roman" panose="02020603050405020304" pitchFamily="18" charset="0"/>
                <a:cs typeface="Times New Roman" panose="02020603050405020304" pitchFamily="18" charset="0"/>
              </a:rPr>
              <a:t>1000yrs</a:t>
            </a:r>
            <a:r>
              <a:rPr lang="en-AU" dirty="0">
                <a:solidFill>
                  <a:srgbClr val="FFFF00"/>
                </a:solidFill>
                <a:latin typeface="Times New Roman" panose="02020603050405020304" pitchFamily="18" charset="0"/>
                <a:cs typeface="Times New Roman" panose="02020603050405020304" pitchFamily="18" charset="0"/>
              </a:rPr>
              <a:t>   &amp;  </a:t>
            </a:r>
            <a:r>
              <a:rPr lang="en-AU" dirty="0" err="1">
                <a:solidFill>
                  <a:srgbClr val="FFFF00"/>
                </a:solidFill>
                <a:latin typeface="Times New Roman" panose="02020603050405020304" pitchFamily="18" charset="0"/>
                <a:cs typeface="Times New Roman" panose="02020603050405020304" pitchFamily="18" charset="0"/>
              </a:rPr>
              <a:t>1000yrs</a:t>
            </a:r>
            <a:r>
              <a:rPr lang="en-AU" dirty="0">
                <a:solidFill>
                  <a:srgbClr val="FFFF00"/>
                </a:solidFill>
                <a:latin typeface="Times New Roman" panose="02020603050405020304" pitchFamily="18" charset="0"/>
                <a:cs typeface="Times New Roman" panose="02020603050405020304" pitchFamily="18" charset="0"/>
              </a:rPr>
              <a:t> =</a:t>
            </a:r>
            <a:r>
              <a:rPr lang="en-AU" dirty="0" err="1">
                <a:solidFill>
                  <a:srgbClr val="FFFF00"/>
                </a:solidFill>
                <a:latin typeface="Times New Roman" panose="02020603050405020304" pitchFamily="18" charset="0"/>
                <a:cs typeface="Times New Roman" panose="02020603050405020304" pitchFamily="18" charset="0"/>
              </a:rPr>
              <a:t>1day</a:t>
            </a:r>
            <a:endParaRPr lang="en-AU" dirty="0">
              <a:solidFill>
                <a:schemeClr val="bg1"/>
              </a:solidFill>
              <a:latin typeface="Times New Roman" panose="02020603050405020304" pitchFamily="18" charset="0"/>
              <a:cs typeface="Times New Roman" panose="02020603050405020304" pitchFamily="18" charset="0"/>
            </a:endParaRPr>
          </a:p>
        </p:txBody>
      </p:sp>
      <p:cxnSp>
        <p:nvCxnSpPr>
          <p:cNvPr id="3" name="Straight Connector 2">
            <a:extLst>
              <a:ext uri="{FF2B5EF4-FFF2-40B4-BE49-F238E27FC236}">
                <a16:creationId xmlns:a16="http://schemas.microsoft.com/office/drawing/2014/main" id="{E63F2CE0-38F0-1C45-9644-DF50E3D18550}"/>
              </a:ext>
            </a:extLst>
          </p:cNvPr>
          <p:cNvCxnSpPr/>
          <p:nvPr/>
        </p:nvCxnSpPr>
        <p:spPr>
          <a:xfrm>
            <a:off x="107504" y="3199894"/>
            <a:ext cx="87849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1D59438B-F051-B54F-B496-A600D4CB17B7}"/>
              </a:ext>
            </a:extLst>
          </p:cNvPr>
          <p:cNvSpPr txBox="1"/>
          <p:nvPr/>
        </p:nvSpPr>
        <p:spPr>
          <a:xfrm>
            <a:off x="0" y="3494396"/>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His mercy, God is patient – giving time for more to reach repentance.</a:t>
            </a:r>
          </a:p>
        </p:txBody>
      </p:sp>
      <p:sp>
        <p:nvSpPr>
          <p:cNvPr id="20" name="TextBox 19">
            <a:extLst>
              <a:ext uri="{FF2B5EF4-FFF2-40B4-BE49-F238E27FC236}">
                <a16:creationId xmlns:a16="http://schemas.microsoft.com/office/drawing/2014/main" id="{DDABB415-BE7A-164B-AD57-F1C1CA41AFBB}"/>
              </a:ext>
            </a:extLst>
          </p:cNvPr>
          <p:cNvSpPr txBox="1"/>
          <p:nvPr/>
        </p:nvSpPr>
        <p:spPr>
          <a:xfrm>
            <a:off x="12525" y="3817959"/>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His patience will come to an end.  Jesus will suddenly &amp; unexpectedly return</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1" name="Rectangle 20">
            <a:extLst>
              <a:ext uri="{FF2B5EF4-FFF2-40B4-BE49-F238E27FC236}">
                <a16:creationId xmlns:a16="http://schemas.microsoft.com/office/drawing/2014/main" id="{9595F425-8A1E-1741-9D0C-60A9D95A9377}"/>
              </a:ext>
            </a:extLst>
          </p:cNvPr>
          <p:cNvSpPr/>
          <p:nvPr/>
        </p:nvSpPr>
        <p:spPr>
          <a:xfrm>
            <a:off x="395536" y="4439395"/>
            <a:ext cx="7145498" cy="830997"/>
          </a:xfrm>
          <a:prstGeom prst="rect">
            <a:avLst/>
          </a:prstGeom>
          <a:solidFill>
            <a:schemeClr val="bg1"/>
          </a:solidFill>
        </p:spPr>
        <p:txBody>
          <a:bodyPr wrap="square">
            <a:spAutoFit/>
          </a:bodyPr>
          <a:lstStyle/>
          <a:p>
            <a:r>
              <a:rPr lang="en-AU" sz="1600" dirty="0">
                <a:latin typeface="Comic Sans MS" panose="030F0902030302020204" pitchFamily="66" charset="0"/>
                <a:ea typeface="Times New Roman" panose="02020603050405020304" pitchFamily="18" charset="0"/>
                <a:cs typeface="Times New Roman" panose="02020603050405020304" pitchFamily="18" charset="0"/>
              </a:rPr>
              <a:t>the day of the Lord will come like a thief, and then the heavens will pass away with a roar, and the heavenly bodies will be burned up and dissolved, and the earth and the works that are done on it will be exposed.</a:t>
            </a:r>
            <a:r>
              <a:rPr lang="en-AU" sz="1600" dirty="0"/>
              <a:t> </a:t>
            </a:r>
            <a:endParaRPr lang="en-AU" sz="1600" dirty="0">
              <a:latin typeface="Comic Sans MS" panose="030F0902030302020204" pitchFamily="66" charset="0"/>
              <a:ea typeface="Times New Roman" panose="02020603050405020304" pitchFamily="18" charset="0"/>
            </a:endParaRPr>
          </a:p>
        </p:txBody>
      </p:sp>
      <p:sp>
        <p:nvSpPr>
          <p:cNvPr id="23" name="TextBox 22">
            <a:extLst>
              <a:ext uri="{FF2B5EF4-FFF2-40B4-BE49-F238E27FC236}">
                <a16:creationId xmlns:a16="http://schemas.microsoft.com/office/drawing/2014/main" id="{3380ECDC-13C5-7540-A10C-CC5A62142B0E}"/>
              </a:ext>
            </a:extLst>
          </p:cNvPr>
          <p:cNvSpPr txBox="1"/>
          <p:nvPr/>
        </p:nvSpPr>
        <p:spPr>
          <a:xfrm>
            <a:off x="0" y="4083119"/>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Day of Judgment – all evil will be exposed</a:t>
            </a:r>
          </a:p>
        </p:txBody>
      </p:sp>
    </p:spTree>
    <p:extLst>
      <p:ext uri="{BB962C8B-B14F-4D97-AF65-F5344CB8AC3E}">
        <p14:creationId xmlns:p14="http://schemas.microsoft.com/office/powerpoint/2010/main" val="1456616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9"/>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1"/>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p:bldP spid="19" grpId="0"/>
      <p:bldP spid="20" grpId="0"/>
      <p:bldP spid="21" grpId="0" animBg="1"/>
      <p:bldP spid="2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38C70A22-DAE3-404D-A87E-B3B162843374}"/>
              </a:ext>
            </a:extLst>
          </p:cNvPr>
          <p:cNvSpPr txBox="1"/>
          <p:nvPr/>
        </p:nvSpPr>
        <p:spPr>
          <a:xfrm>
            <a:off x="0" y="20182"/>
            <a:ext cx="9141143" cy="400110"/>
          </a:xfrm>
          <a:prstGeom prst="rect">
            <a:avLst/>
          </a:prstGeom>
          <a:noFill/>
          <a:ln>
            <a:noFill/>
          </a:ln>
        </p:spPr>
        <p:txBody>
          <a:bodyPr wrap="square" rtlCol="0">
            <a:spAutoFit/>
          </a:bodyPr>
          <a:lstStyle/>
          <a:p>
            <a:pPr marL="317500" indent="-317500" algn="ctr"/>
            <a:r>
              <a:rPr lang="en-AU" sz="2000" dirty="0">
                <a:solidFill>
                  <a:srgbClr val="FFFF00"/>
                </a:solidFill>
                <a:latin typeface="Times New Roman" panose="02020603050405020304" pitchFamily="18" charset="0"/>
                <a:cs typeface="Times New Roman" panose="02020603050405020304" pitchFamily="18" charset="0"/>
              </a:rPr>
              <a:t>“The Return of Jesus” &amp; “The Coming Judgment” – An encouragement to the Faithfull </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6" name="TextBox 15">
            <a:extLst>
              <a:ext uri="{FF2B5EF4-FFF2-40B4-BE49-F238E27FC236}">
                <a16:creationId xmlns:a16="http://schemas.microsoft.com/office/drawing/2014/main" id="{88E95437-BBC9-4A48-9BD9-E9E20F9750F2}"/>
              </a:ext>
            </a:extLst>
          </p:cNvPr>
          <p:cNvSpPr txBox="1"/>
          <p:nvPr/>
        </p:nvSpPr>
        <p:spPr>
          <a:xfrm>
            <a:off x="395536" y="279555"/>
            <a:ext cx="7368311" cy="369332"/>
          </a:xfrm>
          <a:prstGeom prst="rect">
            <a:avLst/>
          </a:prstGeom>
          <a:noFill/>
          <a:ln>
            <a:noFill/>
          </a:ln>
        </p:spPr>
        <p:txBody>
          <a:bodyPr wrap="square" numCol="1" rtlCol="0">
            <a:spAutoFit/>
          </a:bodyPr>
          <a:lstStyle/>
          <a:p>
            <a:pPr marL="182563" indent="-182563">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A blessing to be “The Beloved”</a:t>
            </a:r>
          </a:p>
        </p:txBody>
      </p:sp>
      <p:sp>
        <p:nvSpPr>
          <p:cNvPr id="8" name="TextBox 7">
            <a:extLst>
              <a:ext uri="{FF2B5EF4-FFF2-40B4-BE49-F238E27FC236}">
                <a16:creationId xmlns:a16="http://schemas.microsoft.com/office/drawing/2014/main" id="{8C25A64B-CB03-BB4B-AEA0-2F3A1A9BE066}"/>
              </a:ext>
            </a:extLst>
          </p:cNvPr>
          <p:cNvSpPr txBox="1"/>
          <p:nvPr/>
        </p:nvSpPr>
        <p:spPr>
          <a:xfrm>
            <a:off x="164510" y="1592124"/>
            <a:ext cx="8532440" cy="646331"/>
          </a:xfrm>
          <a:prstGeom prst="rect">
            <a:avLst/>
          </a:prstGeom>
          <a:noFill/>
          <a:ln w="19050">
            <a:solidFill>
              <a:schemeClr val="bg1"/>
            </a:solidFill>
          </a:ln>
        </p:spPr>
        <p:txBody>
          <a:bodyPr wrap="square" numCol="1" rtlCol="0">
            <a:spAutoFit/>
          </a:bodyPr>
          <a:lstStyle/>
          <a:p>
            <a:pPr algn="ctr"/>
            <a:r>
              <a:rPr lang="en-AU" dirty="0">
                <a:solidFill>
                  <a:schemeClr val="bg1"/>
                </a:solidFill>
                <a:latin typeface="Times New Roman" panose="02020603050405020304" pitchFamily="18" charset="0"/>
                <a:cs typeface="Times New Roman" panose="02020603050405020304" pitchFamily="18" charset="0"/>
              </a:rPr>
              <a:t>The pure solid rock Word of God is like a herbicide that knocks out false teachers (weeds), and fertiliser that invigorates faith.</a:t>
            </a:r>
          </a:p>
        </p:txBody>
      </p:sp>
      <p:sp>
        <p:nvSpPr>
          <p:cNvPr id="9" name="TextBox 8">
            <a:extLst>
              <a:ext uri="{FF2B5EF4-FFF2-40B4-BE49-F238E27FC236}">
                <a16:creationId xmlns:a16="http://schemas.microsoft.com/office/drawing/2014/main" id="{18F82E53-3FF0-F64E-AEDC-F53AE2BCD75A}"/>
              </a:ext>
            </a:extLst>
          </p:cNvPr>
          <p:cNvSpPr txBox="1"/>
          <p:nvPr/>
        </p:nvSpPr>
        <p:spPr>
          <a:xfrm>
            <a:off x="6264" y="494999"/>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To stir up a sincere mind / Stimulated to wholesome thinking:</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5970A257-7D64-8A4A-B412-0FAFD1806D59}"/>
              </a:ext>
            </a:extLst>
          </p:cNvPr>
          <p:cNvSpPr txBox="1"/>
          <p:nvPr/>
        </p:nvSpPr>
        <p:spPr>
          <a:xfrm>
            <a:off x="164510" y="719936"/>
            <a:ext cx="8937891" cy="1200329"/>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False Teachers won’t get a foothold in the church if wholesome thinking is what we do.</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To encourage logic and reason uninfluenced (not misled) by what the flesh craves.</a:t>
            </a:r>
          </a:p>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Informed by the Pure Word of God (not a distortion of the Word)</a:t>
            </a:r>
          </a:p>
          <a:p>
            <a:pPr marL="285750" indent="-285750">
              <a:buFont typeface="Arial" panose="020B0604020202020204" pitchFamily="34" charset="0"/>
              <a:buChar char="•"/>
            </a:pPr>
            <a:endParaRPr lang="en-AU" dirty="0">
              <a:solidFill>
                <a:schemeClr val="bg1"/>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10338A4F-9732-2746-A5BE-A3E39AC93F11}"/>
              </a:ext>
            </a:extLst>
          </p:cNvPr>
          <p:cNvSpPr txBox="1"/>
          <p:nvPr/>
        </p:nvSpPr>
        <p:spPr>
          <a:xfrm>
            <a:off x="-6263" y="2211920"/>
            <a:ext cx="8244407"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Scoffers say “Don’t expect Jesus any time soon....”  &amp; follow their own sinful desires</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5" name="TextBox 14">
            <a:extLst>
              <a:ext uri="{FF2B5EF4-FFF2-40B4-BE49-F238E27FC236}">
                <a16:creationId xmlns:a16="http://schemas.microsoft.com/office/drawing/2014/main" id="{7CF4C901-0B85-564E-8E00-2F7230C91CF9}"/>
              </a:ext>
            </a:extLst>
          </p:cNvPr>
          <p:cNvSpPr txBox="1"/>
          <p:nvPr/>
        </p:nvSpPr>
        <p:spPr>
          <a:xfrm>
            <a:off x="0" y="2493710"/>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Jesus said:   He would be a long time coming;   A surprise return;   Many not ready</a:t>
            </a:r>
          </a:p>
        </p:txBody>
      </p:sp>
      <p:sp>
        <p:nvSpPr>
          <p:cNvPr id="17" name="TextBox 16">
            <a:extLst>
              <a:ext uri="{FF2B5EF4-FFF2-40B4-BE49-F238E27FC236}">
                <a16:creationId xmlns:a16="http://schemas.microsoft.com/office/drawing/2014/main" id="{BFD8357B-9627-8240-A561-9A7E0C35E32A}"/>
              </a:ext>
            </a:extLst>
          </p:cNvPr>
          <p:cNvSpPr txBox="1"/>
          <p:nvPr/>
        </p:nvSpPr>
        <p:spPr>
          <a:xfrm>
            <a:off x="-6263" y="2769328"/>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Through the Word of God, the world was created and through His Word, it will be destroyed</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18" name="TextBox 17">
            <a:extLst>
              <a:ext uri="{FF2B5EF4-FFF2-40B4-BE49-F238E27FC236}">
                <a16:creationId xmlns:a16="http://schemas.microsoft.com/office/drawing/2014/main" id="{0DA47112-CE29-2245-A63B-9EF62D3B84CF}"/>
              </a:ext>
            </a:extLst>
          </p:cNvPr>
          <p:cNvSpPr txBox="1"/>
          <p:nvPr/>
        </p:nvSpPr>
        <p:spPr>
          <a:xfrm>
            <a:off x="-6264" y="3149213"/>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Do not overlook (miss the significance) of the fact:  for God </a:t>
            </a:r>
            <a:r>
              <a:rPr lang="en-AU" dirty="0" err="1">
                <a:solidFill>
                  <a:srgbClr val="FFFF00"/>
                </a:solidFill>
                <a:latin typeface="Times New Roman" panose="02020603050405020304" pitchFamily="18" charset="0"/>
                <a:cs typeface="Times New Roman" panose="02020603050405020304" pitchFamily="18" charset="0"/>
              </a:rPr>
              <a:t>1day</a:t>
            </a:r>
            <a:r>
              <a:rPr lang="en-AU" dirty="0">
                <a:solidFill>
                  <a:srgbClr val="FFFF00"/>
                </a:solidFill>
                <a:latin typeface="Times New Roman" panose="02020603050405020304" pitchFamily="18" charset="0"/>
                <a:cs typeface="Times New Roman" panose="02020603050405020304" pitchFamily="18" charset="0"/>
              </a:rPr>
              <a:t> =</a:t>
            </a:r>
            <a:r>
              <a:rPr lang="en-AU" dirty="0" err="1">
                <a:solidFill>
                  <a:srgbClr val="FFFF00"/>
                </a:solidFill>
                <a:latin typeface="Times New Roman" panose="02020603050405020304" pitchFamily="18" charset="0"/>
                <a:cs typeface="Times New Roman" panose="02020603050405020304" pitchFamily="18" charset="0"/>
              </a:rPr>
              <a:t>1000yrs</a:t>
            </a:r>
            <a:r>
              <a:rPr lang="en-AU" dirty="0">
                <a:solidFill>
                  <a:srgbClr val="FFFF00"/>
                </a:solidFill>
                <a:latin typeface="Times New Roman" panose="02020603050405020304" pitchFamily="18" charset="0"/>
                <a:cs typeface="Times New Roman" panose="02020603050405020304" pitchFamily="18" charset="0"/>
              </a:rPr>
              <a:t>   &amp;  </a:t>
            </a:r>
            <a:r>
              <a:rPr lang="en-AU" dirty="0" err="1">
                <a:solidFill>
                  <a:srgbClr val="FFFF00"/>
                </a:solidFill>
                <a:latin typeface="Times New Roman" panose="02020603050405020304" pitchFamily="18" charset="0"/>
                <a:cs typeface="Times New Roman" panose="02020603050405020304" pitchFamily="18" charset="0"/>
              </a:rPr>
              <a:t>1000yrs</a:t>
            </a:r>
            <a:r>
              <a:rPr lang="en-AU" dirty="0">
                <a:solidFill>
                  <a:srgbClr val="FFFF00"/>
                </a:solidFill>
                <a:latin typeface="Times New Roman" panose="02020603050405020304" pitchFamily="18" charset="0"/>
                <a:cs typeface="Times New Roman" panose="02020603050405020304" pitchFamily="18" charset="0"/>
              </a:rPr>
              <a:t> =</a:t>
            </a:r>
            <a:r>
              <a:rPr lang="en-AU" dirty="0" err="1">
                <a:solidFill>
                  <a:srgbClr val="FFFF00"/>
                </a:solidFill>
                <a:latin typeface="Times New Roman" panose="02020603050405020304" pitchFamily="18" charset="0"/>
                <a:cs typeface="Times New Roman" panose="02020603050405020304" pitchFamily="18" charset="0"/>
              </a:rPr>
              <a:t>1day</a:t>
            </a:r>
            <a:endParaRPr lang="en-AU" dirty="0">
              <a:solidFill>
                <a:schemeClr val="bg1"/>
              </a:solidFill>
              <a:latin typeface="Times New Roman" panose="02020603050405020304" pitchFamily="18" charset="0"/>
              <a:cs typeface="Times New Roman" panose="02020603050405020304" pitchFamily="18" charset="0"/>
            </a:endParaRPr>
          </a:p>
        </p:txBody>
      </p:sp>
      <p:cxnSp>
        <p:nvCxnSpPr>
          <p:cNvPr id="3" name="Straight Connector 2">
            <a:extLst>
              <a:ext uri="{FF2B5EF4-FFF2-40B4-BE49-F238E27FC236}">
                <a16:creationId xmlns:a16="http://schemas.microsoft.com/office/drawing/2014/main" id="{E63F2CE0-38F0-1C45-9644-DF50E3D18550}"/>
              </a:ext>
            </a:extLst>
          </p:cNvPr>
          <p:cNvCxnSpPr/>
          <p:nvPr/>
        </p:nvCxnSpPr>
        <p:spPr>
          <a:xfrm>
            <a:off x="101241" y="3138660"/>
            <a:ext cx="8784976" cy="0"/>
          </a:xfrm>
          <a:prstGeom prst="line">
            <a:avLst/>
          </a:prstGeom>
          <a:ln>
            <a:solidFill>
              <a:schemeClr val="bg1"/>
            </a:solidFill>
          </a:ln>
        </p:spPr>
        <p:style>
          <a:lnRef idx="2">
            <a:schemeClr val="accent1"/>
          </a:lnRef>
          <a:fillRef idx="0">
            <a:schemeClr val="accent1"/>
          </a:fillRef>
          <a:effectRef idx="1">
            <a:schemeClr val="accent1"/>
          </a:effectRef>
          <a:fontRef idx="minor">
            <a:schemeClr val="tx1"/>
          </a:fontRef>
        </p:style>
      </p:cxnSp>
      <p:sp>
        <p:nvSpPr>
          <p:cNvPr id="19" name="TextBox 18">
            <a:extLst>
              <a:ext uri="{FF2B5EF4-FFF2-40B4-BE49-F238E27FC236}">
                <a16:creationId xmlns:a16="http://schemas.microsoft.com/office/drawing/2014/main" id="{1D59438B-F051-B54F-B496-A600D4CB17B7}"/>
              </a:ext>
            </a:extLst>
          </p:cNvPr>
          <p:cNvSpPr txBox="1"/>
          <p:nvPr/>
        </p:nvSpPr>
        <p:spPr>
          <a:xfrm>
            <a:off x="-6263" y="3433162"/>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In His mercy, God is patient – giving time for more to reach repentance.</a:t>
            </a:r>
          </a:p>
        </p:txBody>
      </p:sp>
      <p:sp>
        <p:nvSpPr>
          <p:cNvPr id="20" name="TextBox 19">
            <a:extLst>
              <a:ext uri="{FF2B5EF4-FFF2-40B4-BE49-F238E27FC236}">
                <a16:creationId xmlns:a16="http://schemas.microsoft.com/office/drawing/2014/main" id="{DDABB415-BE7A-164B-AD57-F1C1CA41AFBB}"/>
              </a:ext>
            </a:extLst>
          </p:cNvPr>
          <p:cNvSpPr txBox="1"/>
          <p:nvPr/>
        </p:nvSpPr>
        <p:spPr>
          <a:xfrm>
            <a:off x="-9610" y="3688249"/>
            <a:ext cx="9102401" cy="369332"/>
          </a:xfrm>
          <a:prstGeom prst="rect">
            <a:avLst/>
          </a:prstGeom>
          <a:noFill/>
          <a:ln>
            <a:noFill/>
          </a:ln>
        </p:spPr>
        <p:txBody>
          <a:bodyPr wrap="square" rtlCol="0">
            <a:spAutoFit/>
          </a:bodyPr>
          <a:lstStyle/>
          <a:p>
            <a:pPr marL="317500" indent="-317500"/>
            <a:r>
              <a:rPr lang="en-AU" dirty="0">
                <a:solidFill>
                  <a:srgbClr val="FFFF00"/>
                </a:solidFill>
                <a:latin typeface="Times New Roman" panose="02020603050405020304" pitchFamily="18" charset="0"/>
                <a:cs typeface="Times New Roman" panose="02020603050405020304" pitchFamily="18" charset="0"/>
              </a:rPr>
              <a:t>His patience will come to an end.  Jesus will suddenly &amp; unexpectedly return</a:t>
            </a:r>
            <a:endParaRPr lang="en-AU" dirty="0">
              <a:solidFill>
                <a:schemeClr val="bg1"/>
              </a:solidFill>
              <a:latin typeface="Times New Roman" panose="02020603050405020304" pitchFamily="18" charset="0"/>
              <a:cs typeface="Times New Roman" panose="02020603050405020304" pitchFamily="18" charset="0"/>
            </a:endParaRPr>
          </a:p>
        </p:txBody>
      </p:sp>
      <p:sp>
        <p:nvSpPr>
          <p:cNvPr id="23" name="TextBox 22">
            <a:extLst>
              <a:ext uri="{FF2B5EF4-FFF2-40B4-BE49-F238E27FC236}">
                <a16:creationId xmlns:a16="http://schemas.microsoft.com/office/drawing/2014/main" id="{3380ECDC-13C5-7540-A10C-CC5A62142B0E}"/>
              </a:ext>
            </a:extLst>
          </p:cNvPr>
          <p:cNvSpPr txBox="1"/>
          <p:nvPr/>
        </p:nvSpPr>
        <p:spPr>
          <a:xfrm>
            <a:off x="15933" y="4025891"/>
            <a:ext cx="9125210" cy="369332"/>
          </a:xfrm>
          <a:prstGeom prst="rect">
            <a:avLst/>
          </a:prstGeom>
          <a:noFill/>
          <a:ln>
            <a:noFill/>
          </a:ln>
        </p:spPr>
        <p:txBody>
          <a:bodyPr wrap="square" numCol="1" rtlCol="0">
            <a:spAutoFit/>
          </a:bodyPr>
          <a:lstStyle/>
          <a:p>
            <a:pPr marL="285750" indent="-285750">
              <a:buFont typeface="Arial" panose="020B0604020202020204" pitchFamily="34" charset="0"/>
              <a:buChar char="•"/>
            </a:pPr>
            <a:r>
              <a:rPr lang="en-AU" dirty="0">
                <a:solidFill>
                  <a:schemeClr val="bg1"/>
                </a:solidFill>
                <a:latin typeface="Times New Roman" panose="02020603050405020304" pitchFamily="18" charset="0"/>
                <a:cs typeface="Times New Roman" panose="02020603050405020304" pitchFamily="18" charset="0"/>
              </a:rPr>
              <a:t>The Day of Judgment – all evil will be exposed</a:t>
            </a:r>
          </a:p>
        </p:txBody>
      </p:sp>
      <p:sp>
        <p:nvSpPr>
          <p:cNvPr id="24" name="TextBox 23">
            <a:extLst>
              <a:ext uri="{FF2B5EF4-FFF2-40B4-BE49-F238E27FC236}">
                <a16:creationId xmlns:a16="http://schemas.microsoft.com/office/drawing/2014/main" id="{34D9283A-47D8-7044-B155-C37DEE35D6F6}"/>
              </a:ext>
            </a:extLst>
          </p:cNvPr>
          <p:cNvSpPr txBox="1"/>
          <p:nvPr/>
        </p:nvSpPr>
        <p:spPr>
          <a:xfrm>
            <a:off x="-3347" y="4208080"/>
            <a:ext cx="9102401" cy="369332"/>
          </a:xfrm>
          <a:prstGeom prst="rect">
            <a:avLst/>
          </a:prstGeom>
          <a:noFill/>
          <a:ln>
            <a:noFill/>
          </a:ln>
        </p:spPr>
        <p:txBody>
          <a:bodyPr wrap="square" rtlCol="0">
            <a:spAutoFit/>
          </a:bodyPr>
          <a:lstStyle/>
          <a:p>
            <a:pPr marL="317500" indent="-317500" algn="ctr"/>
            <a:r>
              <a:rPr lang="en-AU" u="sng" dirty="0">
                <a:solidFill>
                  <a:srgbClr val="FFFF00"/>
                </a:solidFill>
                <a:latin typeface="Times New Roman" panose="02020603050405020304" pitchFamily="18" charset="0"/>
                <a:cs typeface="Times New Roman" panose="02020603050405020304" pitchFamily="18" charset="0"/>
              </a:rPr>
              <a:t>The significance of the imminent arrival of Jesus and Judgment</a:t>
            </a:r>
            <a:endParaRPr lang="en-AU" u="sng" dirty="0">
              <a:solidFill>
                <a:schemeClr val="bg1"/>
              </a:solidFill>
              <a:latin typeface="Times New Roman" panose="02020603050405020304" pitchFamily="18" charset="0"/>
              <a:cs typeface="Times New Roman" panose="02020603050405020304" pitchFamily="18" charset="0"/>
            </a:endParaRPr>
          </a:p>
        </p:txBody>
      </p:sp>
      <p:sp>
        <p:nvSpPr>
          <p:cNvPr id="25" name="TextBox 24">
            <a:extLst>
              <a:ext uri="{FF2B5EF4-FFF2-40B4-BE49-F238E27FC236}">
                <a16:creationId xmlns:a16="http://schemas.microsoft.com/office/drawing/2014/main" id="{C1AFFB6E-F84D-724F-888E-DDABBDBC1103}"/>
              </a:ext>
            </a:extLst>
          </p:cNvPr>
          <p:cNvSpPr txBox="1"/>
          <p:nvPr/>
        </p:nvSpPr>
        <p:spPr>
          <a:xfrm>
            <a:off x="0" y="4504138"/>
            <a:ext cx="9125210" cy="1200329"/>
          </a:xfrm>
          <a:prstGeom prst="rect">
            <a:avLst/>
          </a:prstGeom>
          <a:noFill/>
          <a:ln>
            <a:noFill/>
          </a:ln>
        </p:spPr>
        <p:txBody>
          <a:bodyPr wrap="square" numCol="1" rtlCol="0">
            <a:spAutoFit/>
          </a:bodyPr>
          <a:lstStyle/>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Lives of holiness – living in obedience &amp; righteousness</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Lives of Godliness – a religious awe and reverence of God (a holy fear – He is far greater)</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Waiting for the coming of the Day of God – Be ready &amp; Live ready, excited for His return</a:t>
            </a:r>
          </a:p>
          <a:p>
            <a:pPr marL="342900" indent="-342900">
              <a:buFont typeface="+mj-lt"/>
              <a:buAutoNum type="arabicPeriod"/>
            </a:pPr>
            <a:r>
              <a:rPr lang="en-AU" dirty="0">
                <a:solidFill>
                  <a:schemeClr val="bg1"/>
                </a:solidFill>
                <a:latin typeface="Times New Roman" panose="02020603050405020304" pitchFamily="18" charset="0"/>
                <a:cs typeface="Times New Roman" panose="02020603050405020304" pitchFamily="18" charset="0"/>
              </a:rPr>
              <a:t>Hasten the coming – Evangelism &amp; Pray (even so come Lord Jesus)</a:t>
            </a:r>
          </a:p>
        </p:txBody>
      </p:sp>
    </p:spTree>
    <p:extLst>
      <p:ext uri="{BB962C8B-B14F-4D97-AF65-F5344CB8AC3E}">
        <p14:creationId xmlns:p14="http://schemas.microsoft.com/office/powerpoint/2010/main" val="25550559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build="p"/>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133737</TotalTime>
  <Words>1366</Words>
  <Application>Microsoft Macintosh PowerPoint</Application>
  <PresentationFormat>On-screen Show (16:10)</PresentationFormat>
  <Paragraphs>70</Paragraphs>
  <Slides>8</Slides>
  <Notes>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2276</cp:revision>
  <cp:lastPrinted>2021-08-13T06:24:18Z</cp:lastPrinted>
  <dcterms:created xsi:type="dcterms:W3CDTF">2016-11-04T06:28:01Z</dcterms:created>
  <dcterms:modified xsi:type="dcterms:W3CDTF">2021-08-13T06:29:21Z</dcterms:modified>
</cp:coreProperties>
</file>